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04" r:id="rId2"/>
    <p:sldId id="259" r:id="rId3"/>
    <p:sldId id="260" r:id="rId4"/>
    <p:sldId id="261" r:id="rId5"/>
    <p:sldId id="262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2" r:id="rId26"/>
    <p:sldId id="285" r:id="rId27"/>
    <p:sldId id="286" r:id="rId28"/>
    <p:sldId id="284" r:id="rId29"/>
    <p:sldId id="287" r:id="rId30"/>
    <p:sldId id="288" r:id="rId31"/>
    <p:sldId id="289" r:id="rId32"/>
    <p:sldId id="290" r:id="rId33"/>
    <p:sldId id="291" r:id="rId34"/>
    <p:sldId id="292" r:id="rId35"/>
    <p:sldId id="294" r:id="rId36"/>
    <p:sldId id="293" r:id="rId37"/>
    <p:sldId id="295" r:id="rId38"/>
    <p:sldId id="296" r:id="rId39"/>
    <p:sldId id="297" r:id="rId40"/>
    <p:sldId id="309" r:id="rId41"/>
    <p:sldId id="310" r:id="rId42"/>
    <p:sldId id="311" r:id="rId43"/>
    <p:sldId id="312" r:id="rId44"/>
    <p:sldId id="313" r:id="rId45"/>
    <p:sldId id="300" r:id="rId46"/>
    <p:sldId id="303" r:id="rId47"/>
    <p:sldId id="298" r:id="rId48"/>
    <p:sldId id="301" r:id="rId49"/>
    <p:sldId id="30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87356" autoAdjust="0"/>
  </p:normalViewPr>
  <p:slideViewPr>
    <p:cSldViewPr snapToGrid="0">
      <p:cViewPr>
        <p:scale>
          <a:sx n="86" d="100"/>
          <a:sy n="86" d="100"/>
        </p:scale>
        <p:origin x="425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2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71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85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78AF9-2C08-44E4-BB05-EA851B9E657A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43D39-B701-4F6C-94EB-D7D4CA2B62C0}"/>
              </a:ext>
            </a:extLst>
          </p:cNvPr>
          <p:cNvSpPr txBox="1"/>
          <p:nvPr userDrawn="1"/>
        </p:nvSpPr>
        <p:spPr>
          <a:xfrm>
            <a:off x="8562513" y="6396238"/>
            <a:ext cx="279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DDDTheGoodParts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D0836-553A-40EC-BEDC-E15057908303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62FB8-9C26-42C7-A37E-F2064036A832}"/>
              </a:ext>
            </a:extLst>
          </p:cNvPr>
          <p:cNvSpPr txBox="1"/>
          <p:nvPr userDrawn="1"/>
        </p:nvSpPr>
        <p:spPr>
          <a:xfrm>
            <a:off x="8562513" y="6396238"/>
            <a:ext cx="279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DDDTheGoodParts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19CF2-9E98-475E-851D-C0A34B49934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AEB9F-0AB4-46C1-A92F-D3AE7C56ABA4}"/>
              </a:ext>
            </a:extLst>
          </p:cNvPr>
          <p:cNvSpPr txBox="1"/>
          <p:nvPr userDrawn="1"/>
        </p:nvSpPr>
        <p:spPr>
          <a:xfrm>
            <a:off x="8562513" y="6396238"/>
            <a:ext cx="279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DDDTheGoodParts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1378C-7AFA-4F14-AA85-0E4CD401AFC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EF7AC-D3A3-4A39-92D2-2EABFA8B70F0}"/>
              </a:ext>
            </a:extLst>
          </p:cNvPr>
          <p:cNvSpPr txBox="1"/>
          <p:nvPr userDrawn="1"/>
        </p:nvSpPr>
        <p:spPr>
          <a:xfrm>
            <a:off x="8562513" y="6396238"/>
            <a:ext cx="279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DDDTheGoodParts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E8717-E71A-4584-BC22-B4C77F9B3E16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FED39-BB5A-422D-A13F-40FE951835D6}"/>
              </a:ext>
            </a:extLst>
          </p:cNvPr>
          <p:cNvSpPr txBox="1"/>
          <p:nvPr userDrawn="1"/>
        </p:nvSpPr>
        <p:spPr>
          <a:xfrm>
            <a:off x="8562513" y="6396238"/>
            <a:ext cx="279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DDDTheGoodParts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F76BA1-1E5F-4C07-A463-CE11DD5FC963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48B19-8AC2-4479-8189-209144499AB9}"/>
              </a:ext>
            </a:extLst>
          </p:cNvPr>
          <p:cNvSpPr txBox="1"/>
          <p:nvPr userDrawn="1"/>
        </p:nvSpPr>
        <p:spPr>
          <a:xfrm>
            <a:off x="8562513" y="6396238"/>
            <a:ext cx="279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DDDTheGoodParts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ECC1E25-0F92-4F58-9607-637079A3B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FFD35AC-4EBF-46C5-B6A8-5F1ADD913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5759DF-B91C-4177-9ED0-4F9159F2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DDDTheGoodParts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09962" y="70969"/>
            <a:ext cx="10839634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Domain-Driven Design: The Good Parts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779715" cy="2852737"/>
          </a:xfrm>
        </p:spPr>
        <p:txBody>
          <a:bodyPr/>
          <a:lstStyle/>
          <a:p>
            <a:r>
              <a:rPr lang="en-US" dirty="0"/>
              <a:t>Lesson 1:</a:t>
            </a:r>
            <a:br>
              <a:rPr lang="en-US" dirty="0"/>
            </a:br>
            <a:r>
              <a:rPr lang="en-US" dirty="0"/>
              <a:t>Bounded contexts are a thing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974" y="1237647"/>
            <a:ext cx="3762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79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Ambiguous Modeling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7665" y="3113590"/>
            <a:ext cx="1724628" cy="1134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21476" y="2622097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48577" y="4735975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67690" y="1953542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29383" y="1812756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6234" y="5187388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4674" y="3509059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1725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</a:t>
            </a:r>
            <a:br>
              <a:rPr lang="en-US" dirty="0"/>
            </a:br>
            <a:r>
              <a:rPr lang="en-US" dirty="0"/>
              <a:t>Ubiquitous Language should be ubiquitous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29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Priorities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5261" y="2210765"/>
            <a:ext cx="1435261" cy="960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7321" y="4689676"/>
            <a:ext cx="1435261" cy="9606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38526" y="4689676"/>
            <a:ext cx="1435261" cy="9606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JPD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0604" y="2210765"/>
            <a:ext cx="1435261" cy="9606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Prosecution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0641" y="3220750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Offense/Arrest!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64375" y="4320344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Trial!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4507" y="3266793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Case!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42429" y="4320344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Juvenile!</a:t>
            </a:r>
          </a:p>
        </p:txBody>
      </p:sp>
    </p:spTree>
    <p:extLst>
      <p:ext uri="{BB962C8B-B14F-4D97-AF65-F5344CB8AC3E}">
        <p14:creationId xmlns:p14="http://schemas.microsoft.com/office/powerpoint/2010/main" val="15151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</a:t>
            </a:r>
            <a:br>
              <a:rPr lang="en-US" dirty="0"/>
            </a:br>
            <a:r>
              <a:rPr lang="en-US" dirty="0"/>
              <a:t>Core Domain needs consensus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4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Models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5261" y="2210765"/>
            <a:ext cx="1435261" cy="960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7321" y="4689676"/>
            <a:ext cx="1435261" cy="9606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38526" y="4689676"/>
            <a:ext cx="1435261" cy="9606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JPD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0604" y="2210765"/>
            <a:ext cx="1435261" cy="9606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Prosecution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0641" y="3220750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 CR-23J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41224" y="3962411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adjudicate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4507" y="3266793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charge for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42429" y="4043345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move past</a:t>
            </a:r>
          </a:p>
        </p:txBody>
      </p:sp>
    </p:spTree>
    <p:extLst>
      <p:ext uri="{BB962C8B-B14F-4D97-AF65-F5344CB8AC3E}">
        <p14:creationId xmlns:p14="http://schemas.microsoft.com/office/powerpoint/2010/main" val="138101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</a:t>
            </a:r>
            <a:br>
              <a:rPr lang="en-US" dirty="0"/>
            </a:br>
            <a:r>
              <a:rPr lang="en-US" dirty="0"/>
              <a:t>Ubiquitous language needs consensus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86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Happy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042" y="1825625"/>
            <a:ext cx="80799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40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5:</a:t>
            </a:r>
            <a:br>
              <a:rPr lang="en-US" dirty="0"/>
            </a:br>
            <a:r>
              <a:rPr lang="en-US" dirty="0"/>
              <a:t>Structural Patterns least important part of DDD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73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tally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195 controllers</a:t>
            </a:r>
          </a:p>
          <a:p>
            <a:r>
              <a:rPr lang="en-US" dirty="0"/>
              <a:t>652 actions</a:t>
            </a:r>
          </a:p>
          <a:p>
            <a:r>
              <a:rPr lang="en-US" dirty="0"/>
              <a:t>121 roles</a:t>
            </a:r>
          </a:p>
          <a:p>
            <a:r>
              <a:rPr lang="en-US" dirty="0"/>
              <a:t>218 entities</a:t>
            </a:r>
          </a:p>
          <a:p>
            <a:r>
              <a:rPr lang="en-US" dirty="0"/>
              <a:t>184 value objects</a:t>
            </a:r>
          </a:p>
          <a:p>
            <a:r>
              <a:rPr lang="en-US" dirty="0"/>
              <a:t>352 enumerations</a:t>
            </a:r>
          </a:p>
          <a:p>
            <a:r>
              <a:rPr lang="en-US" dirty="0"/>
              <a:t>~50 counties deployed</a:t>
            </a:r>
          </a:p>
        </p:txBody>
      </p:sp>
    </p:spTree>
    <p:extLst>
      <p:ext uri="{BB962C8B-B14F-4D97-AF65-F5344CB8AC3E}">
        <p14:creationId xmlns:p14="http://schemas.microsoft.com/office/powerpoint/2010/main" val="247610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1:</a:t>
            </a:r>
            <a:br>
              <a:rPr lang="en-US" dirty="0"/>
            </a:br>
            <a:r>
              <a:rPr lang="en-US" dirty="0"/>
              <a:t>The Majestic Monolith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7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8395" y="127322"/>
            <a:ext cx="62503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Majestic Monolith Myth</a:t>
            </a:r>
          </a:p>
        </p:txBody>
      </p:sp>
    </p:spTree>
    <p:extLst>
      <p:ext uri="{BB962C8B-B14F-4D97-AF65-F5344CB8AC3E}">
        <p14:creationId xmlns:p14="http://schemas.microsoft.com/office/powerpoint/2010/main" val="244390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17359" y="127322"/>
            <a:ext cx="4988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1549034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The Do-over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88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expensive/costly/risky to build single system</a:t>
            </a:r>
          </a:p>
          <a:p>
            <a:endParaRPr lang="en-US" dirty="0"/>
          </a:p>
          <a:p>
            <a:r>
              <a:rPr lang="en-US" dirty="0"/>
              <a:t>Focus one agency at a time</a:t>
            </a:r>
          </a:p>
          <a:p>
            <a:endParaRPr lang="en-US" dirty="0"/>
          </a:p>
          <a:p>
            <a:r>
              <a:rPr lang="en-US" dirty="0"/>
              <a:t>Start with prosecution</a:t>
            </a:r>
          </a:p>
        </p:txBody>
      </p:sp>
    </p:spTree>
    <p:extLst>
      <p:ext uri="{BB962C8B-B14F-4D97-AF65-F5344CB8AC3E}">
        <p14:creationId xmlns:p14="http://schemas.microsoft.com/office/powerpoint/2010/main" val="3987764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1316" y="601884"/>
            <a:ext cx="3958542" cy="4236334"/>
          </a:xfrm>
          <a:prstGeom prst="rect">
            <a:avLst/>
          </a:prstGeom>
          <a:solidFill>
            <a:schemeClr val="accent2">
              <a:alpha val="20000"/>
            </a:schemeClr>
          </a:solidFill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92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9863" y="538222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25966" y="3211974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9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that piece of    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img.buzzfeed.com/buzzfeed-static/static/2015-03/12/10/enhanced/webdr04/enhanced-buzz-3183-1426171511-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155" y="3339025"/>
            <a:ext cx="1842545" cy="122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10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case-centric system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006" y="1825625"/>
            <a:ext cx="85639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31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1:</a:t>
            </a:r>
            <a:br>
              <a:rPr lang="en-US" dirty="0"/>
            </a:br>
            <a:r>
              <a:rPr lang="en-US" dirty="0"/>
              <a:t>Cohesiveness brings clarity and deeper insight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25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Roles and Security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493" y="1996001"/>
            <a:ext cx="8869013" cy="4010585"/>
          </a:xfrm>
        </p:spPr>
      </p:pic>
    </p:spTree>
    <p:extLst>
      <p:ext uri="{BB962C8B-B14F-4D97-AF65-F5344CB8AC3E}">
        <p14:creationId xmlns:p14="http://schemas.microsoft.com/office/powerpoint/2010/main" val="3726446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year spent building requirements documents</a:t>
            </a:r>
          </a:p>
          <a:p>
            <a:endParaRPr lang="en-US" dirty="0"/>
          </a:p>
          <a:p>
            <a:r>
              <a:rPr lang="en-US" dirty="0"/>
              <a:t>No software to show for it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agile project for Texas government agency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DDD project for Texas government agency</a:t>
            </a:r>
          </a:p>
        </p:txBody>
      </p:sp>
      <p:pic>
        <p:nvPicPr>
          <p:cNvPr id="1026" name="Picture 2" descr="Texas Juvenile Justice Depart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44" y="5493604"/>
            <a:ext cx="5753100" cy="1190625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58116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Granular, task-based permissions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162" y="1825625"/>
            <a:ext cx="6813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96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Associating permissions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625" y="1825625"/>
            <a:ext cx="57627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8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</a:t>
            </a:r>
            <a:br>
              <a:rPr lang="en-US" dirty="0"/>
            </a:br>
            <a:r>
              <a:rPr lang="en-US" dirty="0"/>
              <a:t>Flexible in places, rigid in others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34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File Management Problem</a:t>
            </a:r>
          </a:p>
        </p:txBody>
      </p:sp>
      <p:pic>
        <p:nvPicPr>
          <p:cNvPr id="7170" name="Picture 2" descr="https://upload.wikimedia.org/wikipedia/commons/e/e0/A_view_of_the_server_room_at_The_National_Archives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89994"/>
            <a:ext cx="5181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doityourself.com/forum/attachments/walls-ceilings/50537d1431636479-what-kind-ceiling-tile-possible-repair-ceiling_tile_hol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316" y="1825625"/>
            <a:ext cx="36333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5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Flexible Workflows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949" y="1526282"/>
            <a:ext cx="8553692" cy="49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99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work via queues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571" y="1601101"/>
            <a:ext cx="8355616" cy="492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55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</a:t>
            </a:r>
            <a:br>
              <a:rPr lang="en-US" dirty="0"/>
            </a:br>
            <a:r>
              <a:rPr lang="en-US" dirty="0"/>
              <a:t>Sometimes the model needs a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60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Ditching patterns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742" y="1539432"/>
            <a:ext cx="6836820" cy="507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64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08"/>
            <a:ext cx="10515600" cy="1325563"/>
          </a:xfrm>
        </p:spPr>
        <p:txBody>
          <a:bodyPr/>
          <a:lstStyle/>
          <a:p>
            <a:r>
              <a:rPr lang="en-US" dirty="0"/>
              <a:t>Ditching abstractions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775" y="1204565"/>
            <a:ext cx="6690167" cy="559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11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</a:t>
            </a:r>
            <a:br>
              <a:rPr lang="en-US" dirty="0"/>
            </a:br>
            <a:r>
              <a:rPr lang="en-US" dirty="0"/>
              <a:t>Don’t blindly follow pattern advice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CQRS is lovely</a:t>
            </a:r>
          </a:p>
        </p:txBody>
      </p:sp>
    </p:spTree>
    <p:extLst>
      <p:ext uri="{BB962C8B-B14F-4D97-AF65-F5344CB8AC3E}">
        <p14:creationId xmlns:p14="http://schemas.microsoft.com/office/powerpoint/2010/main" val="3810802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System(s)</a:t>
            </a:r>
          </a:p>
        </p:txBody>
      </p:sp>
      <p:sp>
        <p:nvSpPr>
          <p:cNvPr id="4" name="Rectangle 3"/>
          <p:cNvSpPr/>
          <p:nvPr/>
        </p:nvSpPr>
        <p:spPr>
          <a:xfrm>
            <a:off x="764931" y="211015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Dallas</a:t>
            </a:r>
          </a:p>
        </p:txBody>
      </p:sp>
      <p:sp>
        <p:nvSpPr>
          <p:cNvPr id="5" name="Rectangle 4"/>
          <p:cNvSpPr/>
          <p:nvPr/>
        </p:nvSpPr>
        <p:spPr>
          <a:xfrm>
            <a:off x="7467600" y="184052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Fort Worth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8255" y="5392616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Antonio</a:t>
            </a:r>
          </a:p>
        </p:txBody>
      </p:sp>
      <p:sp>
        <p:nvSpPr>
          <p:cNvPr id="7" name="Rectangle 6"/>
          <p:cNvSpPr/>
          <p:nvPr/>
        </p:nvSpPr>
        <p:spPr>
          <a:xfrm>
            <a:off x="6676293" y="409135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Houston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1739" y="327220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Everyone Else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366738" y="519918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Austin</a:t>
            </a:r>
          </a:p>
        </p:txBody>
      </p:sp>
    </p:spTree>
    <p:extLst>
      <p:ext uri="{BB962C8B-B14F-4D97-AF65-F5344CB8AC3E}">
        <p14:creationId xmlns:p14="http://schemas.microsoft.com/office/powerpoint/2010/main" val="2699376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83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36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70494" y="2755648"/>
            <a:ext cx="320233" cy="17056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Defense API</a:t>
            </a:r>
          </a:p>
        </p:txBody>
      </p:sp>
      <p:cxnSp>
        <p:nvCxnSpPr>
          <p:cNvPr id="24" name="Straight Arrow Connector 23"/>
          <p:cNvCxnSpPr>
            <a:stCxn id="19" idx="1"/>
            <a:endCxn id="21" idx="3"/>
          </p:cNvCxnSpPr>
          <p:nvPr/>
        </p:nvCxnSpPr>
        <p:spPr>
          <a:xfrm flipH="1">
            <a:off x="7790727" y="2963119"/>
            <a:ext cx="1781536" cy="645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40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871995" y="4970933"/>
            <a:ext cx="1701478" cy="142290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70494" y="2755648"/>
            <a:ext cx="320233" cy="17056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Defense API</a:t>
            </a:r>
          </a:p>
        </p:txBody>
      </p:sp>
      <p:cxnSp>
        <p:nvCxnSpPr>
          <p:cNvPr id="24" name="Straight Arrow Connector 23"/>
          <p:cNvCxnSpPr>
            <a:stCxn id="19" idx="1"/>
            <a:endCxn id="21" idx="3"/>
          </p:cNvCxnSpPr>
          <p:nvPr/>
        </p:nvCxnSpPr>
        <p:spPr>
          <a:xfrm flipH="1">
            <a:off x="7790727" y="2963119"/>
            <a:ext cx="1781536" cy="645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288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9863" y="5160282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871995" y="4970933"/>
            <a:ext cx="1701478" cy="142290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87974" y="5031032"/>
            <a:ext cx="1541363" cy="127514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70494" y="2755648"/>
            <a:ext cx="320233" cy="17056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Defense API</a:t>
            </a:r>
          </a:p>
        </p:txBody>
      </p:sp>
      <p:cxnSp>
        <p:nvCxnSpPr>
          <p:cNvPr id="24" name="Straight Arrow Connector 23"/>
          <p:cNvCxnSpPr>
            <a:stCxn id="19" idx="1"/>
            <a:endCxn id="21" idx="3"/>
          </p:cNvCxnSpPr>
          <p:nvPr/>
        </p:nvCxnSpPr>
        <p:spPr>
          <a:xfrm flipH="1">
            <a:off x="7790727" y="2963119"/>
            <a:ext cx="1781536" cy="645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049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5:</a:t>
            </a:r>
            <a:br>
              <a:rPr lang="en-US" dirty="0"/>
            </a:br>
            <a:r>
              <a:rPr lang="en-US" dirty="0" err="1"/>
              <a:t>Microservices</a:t>
            </a:r>
            <a:r>
              <a:rPr lang="en-US" dirty="0"/>
              <a:t> and anti-corruption layers are your friend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500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tally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 controllers</a:t>
            </a:r>
          </a:p>
          <a:p>
            <a:r>
              <a:rPr lang="en-US" dirty="0"/>
              <a:t>600 actions</a:t>
            </a:r>
          </a:p>
          <a:p>
            <a:r>
              <a:rPr lang="en-US" dirty="0"/>
              <a:t>239 permissions</a:t>
            </a:r>
          </a:p>
          <a:p>
            <a:r>
              <a:rPr lang="en-US" dirty="0"/>
              <a:t>139 entities</a:t>
            </a:r>
          </a:p>
          <a:p>
            <a:r>
              <a:rPr lang="en-US" dirty="0"/>
              <a:t>0 value objects</a:t>
            </a:r>
          </a:p>
          <a:p>
            <a:r>
              <a:rPr lang="en-US" dirty="0"/>
              <a:t>80 enumerations</a:t>
            </a:r>
          </a:p>
          <a:p>
            <a:r>
              <a:rPr lang="en-US" dirty="0"/>
              <a:t>~30 counties deployed</a:t>
            </a:r>
          </a:p>
        </p:txBody>
      </p:sp>
    </p:spTree>
    <p:extLst>
      <p:ext uri="{BB962C8B-B14F-4D97-AF65-F5344CB8AC3E}">
        <p14:creationId xmlns:p14="http://schemas.microsoft.com/office/powerpoint/2010/main" val="3778456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587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922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09962" y="70969"/>
            <a:ext cx="10839634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Domain-Driven Design: The Good Parts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6489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647701" y="250837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Dallas</a:t>
            </a:r>
          </a:p>
        </p:txBody>
      </p:sp>
      <p:sp>
        <p:nvSpPr>
          <p:cNvPr id="4" name="Rectangle 3"/>
          <p:cNvSpPr/>
          <p:nvPr/>
        </p:nvSpPr>
        <p:spPr>
          <a:xfrm>
            <a:off x="7441223" y="1690688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Fort Worth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801" y="513727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Antonio</a:t>
            </a:r>
          </a:p>
        </p:txBody>
      </p:sp>
      <p:sp>
        <p:nvSpPr>
          <p:cNvPr id="6" name="Rectangle 5"/>
          <p:cNvSpPr/>
          <p:nvPr/>
        </p:nvSpPr>
        <p:spPr>
          <a:xfrm>
            <a:off x="5489332" y="5528529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Houston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722078" y="1857742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Everyone Else</a:t>
            </a:r>
          </a:p>
        </p:txBody>
      </p:sp>
      <p:sp>
        <p:nvSpPr>
          <p:cNvPr id="8" name="Rectangle 7"/>
          <p:cNvSpPr/>
          <p:nvPr/>
        </p:nvSpPr>
        <p:spPr>
          <a:xfrm>
            <a:off x="8821615" y="4328380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Austin</a:t>
            </a:r>
          </a:p>
        </p:txBody>
      </p:sp>
      <p:sp>
        <p:nvSpPr>
          <p:cNvPr id="9" name="Rectangle 8"/>
          <p:cNvSpPr/>
          <p:nvPr/>
        </p:nvSpPr>
        <p:spPr>
          <a:xfrm>
            <a:off x="4797668" y="3636719"/>
            <a:ext cx="1600200" cy="9583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JCMS</a:t>
            </a:r>
          </a:p>
        </p:txBody>
      </p:sp>
      <p:cxnSp>
        <p:nvCxnSpPr>
          <p:cNvPr id="11" name="Straight Arrow Connector 10"/>
          <p:cNvCxnSpPr>
            <a:stCxn id="3" idx="3"/>
            <a:endCxn id="9" idx="1"/>
          </p:cNvCxnSpPr>
          <p:nvPr/>
        </p:nvCxnSpPr>
        <p:spPr>
          <a:xfrm>
            <a:off x="2247901" y="2987554"/>
            <a:ext cx="2549767" cy="11283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</p:cNvCxnSpPr>
          <p:nvPr/>
        </p:nvCxnSpPr>
        <p:spPr>
          <a:xfrm flipV="1">
            <a:off x="3048001" y="4413738"/>
            <a:ext cx="1749667" cy="12027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0"/>
            <a:endCxn id="9" idx="2"/>
          </p:cNvCxnSpPr>
          <p:nvPr/>
        </p:nvCxnSpPr>
        <p:spPr>
          <a:xfrm flipH="1" flipV="1">
            <a:off x="5597768" y="4595080"/>
            <a:ext cx="691664" cy="933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9" idx="0"/>
          </p:cNvCxnSpPr>
          <p:nvPr/>
        </p:nvCxnSpPr>
        <p:spPr>
          <a:xfrm>
            <a:off x="4522178" y="2816103"/>
            <a:ext cx="1075590" cy="820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</p:cNvCxnSpPr>
          <p:nvPr/>
        </p:nvCxnSpPr>
        <p:spPr>
          <a:xfrm flipH="1">
            <a:off x="6397868" y="2649049"/>
            <a:ext cx="1843455" cy="12019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1"/>
          </p:cNvCxnSpPr>
          <p:nvPr/>
        </p:nvCxnSpPr>
        <p:spPr>
          <a:xfrm flipH="1" flipV="1">
            <a:off x="6397868" y="4328380"/>
            <a:ext cx="2423747" cy="479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699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knowledge sharing</a:t>
            </a:r>
          </a:p>
          <a:p>
            <a:endParaRPr lang="en-US" dirty="0"/>
          </a:p>
          <a:p>
            <a:r>
              <a:rPr lang="en-US" dirty="0"/>
              <a:t>Comprehensive system covering all aspects of juvenile process</a:t>
            </a:r>
          </a:p>
          <a:p>
            <a:endParaRPr lang="en-US" dirty="0"/>
          </a:p>
          <a:p>
            <a:r>
              <a:rPr lang="en-US" dirty="0"/>
              <a:t>Complete picture of juvenile process</a:t>
            </a:r>
          </a:p>
        </p:txBody>
      </p:sp>
    </p:spTree>
    <p:extLst>
      <p:ext uri="{BB962C8B-B14F-4D97-AF65-F5344CB8AC3E}">
        <p14:creationId xmlns:p14="http://schemas.microsoft.com/office/powerpoint/2010/main" val="341764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18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Cracks already showing:</a:t>
            </a:r>
            <a:br>
              <a:rPr lang="en-US" dirty="0"/>
            </a:br>
            <a:r>
              <a:rPr lang="en-US" dirty="0"/>
              <a:t>72 personas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Pete Probation Officer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Larry Law Enforcement Officer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Dennis Detention Supervisor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62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Ivan Institutions Officer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90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Percy Program Staff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901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Nancy Nurse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901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Judy Judge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374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Rose Records Management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296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Julie JPD Admin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82969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Lucy LEA Approver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8296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Ichibod</a:t>
            </a:r>
            <a:r>
              <a:rPr lang="en-US" sz="1400" dirty="0"/>
              <a:t> Intake Supervisor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139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Matt Mental Health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092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 CRS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0921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Ted Truancy Officer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921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Curly Court Admin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976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Andy Aftercare Officer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2002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Agnes Agency Admin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2002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Fred Fee Clerk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002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Luann LEA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0844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Andreas Auditor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97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Samantha Substance Abuse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53979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Patty Probation Officer with Disposition </a:t>
            </a:r>
            <a:r>
              <a:rPr lang="en-US" sz="1100" dirty="0" err="1"/>
              <a:t>Priveleges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895397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Pam Prosecution Admin Clerk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94240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Penny Chief Prosecutor</a:t>
            </a:r>
          </a:p>
        </p:txBody>
      </p:sp>
    </p:spTree>
    <p:extLst>
      <p:ext uri="{BB962C8B-B14F-4D97-AF65-F5344CB8AC3E}">
        <p14:creationId xmlns:p14="http://schemas.microsoft.com/office/powerpoint/2010/main" val="893763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coded based on agencies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956122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Pete Probation Officer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Larry Law Enforcement Officer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Dennis Detention Supervisor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625" y="5217830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Ivan Institutions Officer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90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Percy Program Staff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9010" y="3043358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Nancy Nurse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9010" y="4130594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Judy Judge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374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Rose Records Management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2969" y="1956122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Julie JPD Admin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82969" y="3043358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Lucy LEA Approver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82969" y="4130594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Ichibod</a:t>
            </a:r>
            <a:r>
              <a:rPr lang="en-US" sz="1400" dirty="0"/>
              <a:t> Intake Supervisor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1394" y="5217830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Matt Mental Health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09210" y="1956122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 CRS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09210" y="3043358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Ted Truancy Officer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9210" y="4130594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Curly Court Admin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976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Andy Aftercare Officer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20020" y="1956122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Agnes Agency Admin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20020" y="3043358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Fred Fee Clerk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0020" y="4130594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Luann LEA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08445" y="5217830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Andreas Auditor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97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Samantha Substance Abuse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53979" y="3043358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Patty Probation Officer with Disposition </a:t>
            </a:r>
            <a:r>
              <a:rPr lang="en-US" sz="1100" dirty="0" err="1"/>
              <a:t>Priveleges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895397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Pam Prosecution Admin Clerk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94240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Penny Chief Prosecutor</a:t>
            </a:r>
          </a:p>
        </p:txBody>
      </p:sp>
    </p:spTree>
    <p:extLst>
      <p:ext uri="{BB962C8B-B14F-4D97-AF65-F5344CB8AC3E}">
        <p14:creationId xmlns:p14="http://schemas.microsoft.com/office/powerpoint/2010/main" val="6745276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10142</TotalTime>
  <Words>540</Words>
  <Application>Microsoft Office PowerPoint</Application>
  <PresentationFormat>Widescreen</PresentationFormat>
  <Paragraphs>226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Lucida Console</vt:lpstr>
      <vt:lpstr>Office Theme</vt:lpstr>
      <vt:lpstr>Domain-Driven Design: The Good Parts</vt:lpstr>
      <vt:lpstr>Part 1: The Majestic Monolith</vt:lpstr>
      <vt:lpstr>Project Background</vt:lpstr>
      <vt:lpstr>Previous System(s)</vt:lpstr>
      <vt:lpstr>New System</vt:lpstr>
      <vt:lpstr>Project Goals</vt:lpstr>
      <vt:lpstr>PowerPoint Presentation</vt:lpstr>
      <vt:lpstr>Cracks already showing: 72 personas</vt:lpstr>
      <vt:lpstr>Color coded based on agencies</vt:lpstr>
      <vt:lpstr>Lesson 1: Bounded contexts are a thing</vt:lpstr>
      <vt:lpstr>Ambiguous Modeling</vt:lpstr>
      <vt:lpstr>Lesson 2: Ubiquitous Language should be ubiquitous</vt:lpstr>
      <vt:lpstr>Competing Priorities</vt:lpstr>
      <vt:lpstr>Lesson 3: Core Domain needs consensus</vt:lpstr>
      <vt:lpstr>Competing Models</vt:lpstr>
      <vt:lpstr>Lesson 4: Ubiquitous language needs consensus</vt:lpstr>
      <vt:lpstr>Pattern Happy</vt:lpstr>
      <vt:lpstr>Lesson 5: Structural Patterns least important part of DDD</vt:lpstr>
      <vt:lpstr>Final tally</vt:lpstr>
      <vt:lpstr>PowerPoint Presentation</vt:lpstr>
      <vt:lpstr>PowerPoint Presentation</vt:lpstr>
      <vt:lpstr>Part 2: The Do-over</vt:lpstr>
      <vt:lpstr>Project Background</vt:lpstr>
      <vt:lpstr>PowerPoint Presentation</vt:lpstr>
      <vt:lpstr>Built around bounded contexts</vt:lpstr>
      <vt:lpstr>Oh, that piece of    ? </vt:lpstr>
      <vt:lpstr>Building case-centric system</vt:lpstr>
      <vt:lpstr>Lesson 1: Cohesiveness brings clarity and deeper insight</vt:lpstr>
      <vt:lpstr>Modeling Roles and Security</vt:lpstr>
      <vt:lpstr>Granular, task-based permissions</vt:lpstr>
      <vt:lpstr>Associating permissions</vt:lpstr>
      <vt:lpstr>Lesson 2: Flexible in places, rigid in others</vt:lpstr>
      <vt:lpstr>The File Management Problem</vt:lpstr>
      <vt:lpstr>Modeling Flexible Workflows</vt:lpstr>
      <vt:lpstr>Driving work via queues</vt:lpstr>
      <vt:lpstr>Lesson 3: Sometimes the model needs a model</vt:lpstr>
      <vt:lpstr>Ditching patterns</vt:lpstr>
      <vt:lpstr>Ditching abstractions</vt:lpstr>
      <vt:lpstr>Lesson 4: Don’t blindly follow pattern advice</vt:lpstr>
      <vt:lpstr>Dealing with others</vt:lpstr>
      <vt:lpstr>Dealing with others</vt:lpstr>
      <vt:lpstr>Dealing with others</vt:lpstr>
      <vt:lpstr>Dealing with others</vt:lpstr>
      <vt:lpstr>Dealing with others</vt:lpstr>
      <vt:lpstr>Lesson 5: Microservices and anti-corruption layers are your friend</vt:lpstr>
      <vt:lpstr>Final tally</vt:lpstr>
      <vt:lpstr>PowerPoint Presentation</vt:lpstr>
      <vt:lpstr>PowerPoint Presentation</vt:lpstr>
      <vt:lpstr>Domain-Driven Design: The Good Parts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99</cp:revision>
  <dcterms:created xsi:type="dcterms:W3CDTF">2014-12-03T11:14:03Z</dcterms:created>
  <dcterms:modified xsi:type="dcterms:W3CDTF">2017-09-15T10:39:03Z</dcterms:modified>
</cp:coreProperties>
</file>